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57" r:id="rId13"/>
  </p:sldIdLst>
  <p:sldSz cx="9144000" cy="6858000" type="screen4x3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215" autoAdjust="0"/>
    <p:restoredTop sz="94660"/>
  </p:normalViewPr>
  <p:slideViewPr>
    <p:cSldViewPr>
      <p:cViewPr varScale="1">
        <p:scale>
          <a:sx n="88" d="100"/>
          <a:sy n="88" d="100"/>
        </p:scale>
        <p:origin x="42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39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3"/>
          <p:cNvSpPr/>
          <p:nvPr userDrawn="1"/>
        </p:nvSpPr>
        <p:spPr>
          <a:xfrm>
            <a:off x="0" y="1239864"/>
            <a:ext cx="9144000" cy="388936"/>
          </a:xfrm>
          <a:prstGeom prst="rect">
            <a:avLst/>
          </a:prstGeom>
          <a:solidFill>
            <a:srgbClr val="2276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nl-BE" sz="2000" b="1" dirty="0"/>
          </a:p>
        </p:txBody>
      </p:sp>
      <p:sp>
        <p:nvSpPr>
          <p:cNvPr id="9" name="Rectangle 7"/>
          <p:cNvSpPr/>
          <p:nvPr userDrawn="1"/>
        </p:nvSpPr>
        <p:spPr>
          <a:xfrm>
            <a:off x="-2450" y="6093296"/>
            <a:ext cx="9144000" cy="764704"/>
          </a:xfrm>
          <a:prstGeom prst="rect">
            <a:avLst/>
          </a:prstGeom>
          <a:solidFill>
            <a:srgbClr val="2276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10" name="Picture 6" descr="http://t2.gstatic.com/images?q=tbn:ANd9GcRrtvZ3aBmLVKBi6GbqktumK56IZcsCvoD04ZfgrnFnzq1v2s0psA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6220543"/>
            <a:ext cx="2168521" cy="520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8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0388" y="3043238"/>
            <a:ext cx="2943225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510758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2461124-FFEF-4D52-9C78-E2E9EC355C66}" type="datetimeFigureOut">
              <a:rPr lang="nl-BE" smtClean="0"/>
              <a:t>13/11/2013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30A21E7-6533-4321-A16A-8FF2356E7722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491774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2461124-FFEF-4D52-9C78-E2E9EC355C66}" type="datetimeFigureOut">
              <a:rPr lang="nl-BE" smtClean="0"/>
              <a:t>13/11/2013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30A21E7-6533-4321-A16A-8FF2356E7722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517420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1214681"/>
            <a:ext cx="9144000" cy="388800"/>
          </a:xfrm>
          <a:prstGeom prst="rect">
            <a:avLst/>
          </a:prstGeom>
          <a:solidFill>
            <a:srgbClr val="2276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 lang="nl-BE"/>
            </a:lvl1pPr>
          </a:lstStyle>
          <a:p>
            <a:pPr lvl="0"/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2461124-FFEF-4D52-9C78-E2E9EC355C66}" type="datetimeFigureOut">
              <a:rPr lang="nl-BE" smtClean="0"/>
              <a:t>13/11/2013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30A21E7-6533-4321-A16A-8FF2356E7722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4323698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2461124-FFEF-4D52-9C78-E2E9EC355C66}" type="datetimeFigureOut">
              <a:rPr lang="nl-BE" smtClean="0"/>
              <a:t>13/11/2013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30A21E7-6533-4321-A16A-8FF2356E7722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609478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1240292"/>
            <a:ext cx="9113585" cy="3888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916832"/>
            <a:ext cx="4038600" cy="420933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16832"/>
            <a:ext cx="4038600" cy="420933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2461124-FFEF-4D52-9C78-E2E9EC355C66}" type="datetimeFigureOut">
              <a:rPr lang="nl-BE" smtClean="0"/>
              <a:t>13/11/2013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30A21E7-6533-4321-A16A-8FF2356E7722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522503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772815"/>
            <a:ext cx="4040188" cy="64807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420887"/>
            <a:ext cx="4040188" cy="3705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772815"/>
            <a:ext cx="4041775" cy="64807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420887"/>
            <a:ext cx="4041775" cy="3705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 dirty="0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2461124-FFEF-4D52-9C78-E2E9EC355C66}" type="datetimeFigureOut">
              <a:rPr lang="nl-BE" smtClean="0"/>
              <a:t>13/11/2013</a:t>
            </a:fld>
            <a:endParaRPr lang="nl-B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l-B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30A21E7-6533-4321-A16A-8FF2356E7722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7150562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1250539"/>
            <a:ext cx="9144000" cy="378261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2461124-FFEF-4D52-9C78-E2E9EC355C66}" type="datetimeFigureOut">
              <a:rPr lang="nl-BE" smtClean="0"/>
              <a:t>13/11/2013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30A21E7-6533-4321-A16A-8FF2356E7722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530728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2461124-FFEF-4D52-9C78-E2E9EC355C66}" type="datetimeFigureOut">
              <a:rPr lang="nl-BE" smtClean="0"/>
              <a:t>13/11/2013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30A21E7-6533-4321-A16A-8FF2356E7722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027220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1232902"/>
            <a:ext cx="9144000" cy="38880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1916832"/>
            <a:ext cx="5111750" cy="420933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916832"/>
            <a:ext cx="3008313" cy="420933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2461124-FFEF-4D52-9C78-E2E9EC355C66}" type="datetimeFigureOut">
              <a:rPr lang="nl-BE" smtClean="0"/>
              <a:t>13/11/2013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30A21E7-6533-4321-A16A-8FF2356E7722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185256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1916832"/>
            <a:ext cx="5486400" cy="281074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2461124-FFEF-4D52-9C78-E2E9EC355C66}" type="datetimeFigureOut">
              <a:rPr lang="nl-BE" smtClean="0"/>
              <a:t>13/11/2013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30A21E7-6533-4321-A16A-8FF2356E7722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3266151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39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916833"/>
            <a:ext cx="8229600" cy="4176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BE" dirty="0"/>
          </a:p>
        </p:txBody>
      </p:sp>
      <p:sp>
        <p:nvSpPr>
          <p:cNvPr id="8" name="Rectangle 3"/>
          <p:cNvSpPr/>
          <p:nvPr userDrawn="1"/>
        </p:nvSpPr>
        <p:spPr>
          <a:xfrm>
            <a:off x="0" y="1239864"/>
            <a:ext cx="9144000" cy="388936"/>
          </a:xfrm>
          <a:prstGeom prst="rect">
            <a:avLst/>
          </a:prstGeom>
          <a:solidFill>
            <a:srgbClr val="2276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nl-BE" sz="2000" b="1" dirty="0"/>
          </a:p>
        </p:txBody>
      </p:sp>
      <p:sp>
        <p:nvSpPr>
          <p:cNvPr id="9" name="Tijdelijke aanduiding voor titel 8"/>
          <p:cNvSpPr>
            <a:spLocks noGrp="1"/>
          </p:cNvSpPr>
          <p:nvPr>
            <p:ph type="title"/>
          </p:nvPr>
        </p:nvSpPr>
        <p:spPr>
          <a:xfrm>
            <a:off x="0" y="1239864"/>
            <a:ext cx="9144000" cy="3889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l-NL" dirty="0" smtClean="0"/>
              <a:t>Klik om de stijl te bewerken</a:t>
            </a:r>
            <a:endParaRPr lang="nl-BE" dirty="0"/>
          </a:p>
        </p:txBody>
      </p:sp>
      <p:sp>
        <p:nvSpPr>
          <p:cNvPr id="10" name="Rectangle 7"/>
          <p:cNvSpPr/>
          <p:nvPr userDrawn="1"/>
        </p:nvSpPr>
        <p:spPr>
          <a:xfrm>
            <a:off x="-2450" y="6093296"/>
            <a:ext cx="9144000" cy="764704"/>
          </a:xfrm>
          <a:prstGeom prst="rect">
            <a:avLst/>
          </a:prstGeom>
          <a:solidFill>
            <a:srgbClr val="2276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11" name="Picture 6" descr="http://t2.gstatic.com/images?q=tbn:ANd9GcRrtvZ3aBmLVKBi6GbqktumK56IZcsCvoD04ZfgrnFnzq1v2s0psA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6220543"/>
            <a:ext cx="2168521" cy="520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1555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marL="0" algn="r" defTabSz="914400" rtl="0" eaLnBrk="1" latinLnBrk="0" hangingPunct="1">
        <a:spcBef>
          <a:spcPct val="0"/>
        </a:spcBef>
        <a:buNone/>
        <a:defRPr lang="nl-BE" sz="2000" b="1" kern="1200" cap="all" baseline="0" dirty="0">
          <a:solidFill>
            <a:schemeClr val="lt1"/>
          </a:solidFill>
          <a:latin typeface="+mn-lt"/>
          <a:ea typeface="+mn-ea"/>
          <a:cs typeface="+mn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mailto:bart@integreat.be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4509120"/>
            <a:ext cx="756084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Server 2012 R2 Essentials - </a:t>
            </a:r>
            <a:r>
              <a:rPr lang="nl-BE" dirty="0" err="1" smtClean="0"/>
              <a:t>What’s</a:t>
            </a:r>
            <a:r>
              <a:rPr lang="nl-BE" dirty="0" smtClean="0"/>
              <a:t> </a:t>
            </a:r>
            <a:r>
              <a:rPr lang="nl-BE" dirty="0"/>
              <a:t>new </a:t>
            </a:r>
            <a:r>
              <a:rPr lang="nl-BE" dirty="0" smtClean="0"/>
              <a:t>?</a:t>
            </a:r>
          </a:p>
          <a:p>
            <a:endParaRPr lang="nl-BE" dirty="0"/>
          </a:p>
          <a:p>
            <a:r>
              <a:rPr lang="nl-BE" dirty="0" smtClean="0"/>
              <a:t>Bart Bultinck</a:t>
            </a:r>
          </a:p>
          <a:p>
            <a:r>
              <a:rPr lang="nl-BE" dirty="0" smtClean="0">
                <a:hlinkClick r:id="rId2"/>
              </a:rPr>
              <a:t>bart@integreat.be</a:t>
            </a:r>
            <a:endParaRPr lang="nl-BE" dirty="0"/>
          </a:p>
          <a:p>
            <a:r>
              <a:rPr lang="nl-BE" dirty="0" smtClean="0"/>
              <a:t>@</a:t>
            </a:r>
            <a:r>
              <a:rPr lang="nl-BE" dirty="0" err="1" smtClean="0"/>
              <a:t>evilbart</a:t>
            </a:r>
            <a:endParaRPr lang="nl-BE" dirty="0" smtClean="0"/>
          </a:p>
          <a:p>
            <a:endParaRPr lang="nl-BE" dirty="0"/>
          </a:p>
          <a:p>
            <a:endParaRPr lang="nl-BE" dirty="0"/>
          </a:p>
        </p:txBody>
      </p:sp>
      <p:pic>
        <p:nvPicPr>
          <p:cNvPr id="3" name="Picture 6" descr="http://www.nationaleonderwijsgids.nl/onderwijs/UserFiles/Image/twitter-follow-me-post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0708" y="1953557"/>
            <a:ext cx="1076127" cy="798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8" descr="http://dedigitaleregio.nl/wp-content/uploads/linkedin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0220" y="4212660"/>
            <a:ext cx="1658427" cy="467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0" descr="http://hosting.ber-art.nl/wp-content/uploads/facebook-seo-googl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6618" y="4967175"/>
            <a:ext cx="820217" cy="820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048647" y="2168134"/>
            <a:ext cx="13587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dirty="0" smtClean="0"/>
              <a:t>#techninebe</a:t>
            </a:r>
            <a:endParaRPr lang="nl-BE" dirty="0"/>
          </a:p>
        </p:txBody>
      </p:sp>
      <p:sp>
        <p:nvSpPr>
          <p:cNvPr id="7" name="TextBox 6"/>
          <p:cNvSpPr txBox="1"/>
          <p:nvPr/>
        </p:nvSpPr>
        <p:spPr>
          <a:xfrm>
            <a:off x="7446352" y="4261956"/>
            <a:ext cx="16640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dirty="0" smtClean="0"/>
              <a:t>Technine Group</a:t>
            </a:r>
            <a:endParaRPr lang="nl-BE" dirty="0"/>
          </a:p>
        </p:txBody>
      </p:sp>
      <p:sp>
        <p:nvSpPr>
          <p:cNvPr id="8" name="TextBox 7"/>
          <p:cNvSpPr txBox="1"/>
          <p:nvPr/>
        </p:nvSpPr>
        <p:spPr>
          <a:xfrm>
            <a:off x="7446352" y="5192617"/>
            <a:ext cx="16640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dirty="0" smtClean="0"/>
              <a:t>Technine Group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567451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Client Full system </a:t>
            </a:r>
            <a:r>
              <a:rPr lang="nl-BE" dirty="0" err="1" smtClean="0"/>
              <a:t>restore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You can create a client restore service by using the Set Up Client Restore Service task, and you can perform client full system restore </a:t>
            </a:r>
            <a:r>
              <a:rPr lang="en-US" dirty="0"/>
              <a:t>over the network</a:t>
            </a:r>
            <a:r>
              <a:rPr lang="en-US" dirty="0">
                <a:solidFill>
                  <a:schemeClr val="tx1"/>
                </a:solidFill>
              </a:rPr>
              <a:t> instead of using an image that is saved on a DVD.</a:t>
            </a:r>
            <a:endParaRPr lang="nl-B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5339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Remote web access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Remote Web Access experience is updated.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Remote Web Access is optimized for touch devices and enhanced with rich HTML5 support.</a:t>
            </a:r>
            <a:endParaRPr lang="nl-B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8360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err="1" smtClean="0"/>
              <a:t>Questions</a:t>
            </a:r>
            <a:r>
              <a:rPr lang="nl-BE" dirty="0" smtClean="0"/>
              <a:t>?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4060311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Server Deployment</a:t>
            </a:r>
            <a:endParaRPr lang="nl-BE" dirty="0"/>
          </a:p>
        </p:txBody>
      </p:sp>
      <p:sp>
        <p:nvSpPr>
          <p:cNvPr id="9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411878" y="1988840"/>
            <a:ext cx="8320244" cy="3354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indent="0" defTabSz="6858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nl-BE" sz="1350" dirty="0"/>
          </a:p>
          <a:p>
            <a:pPr marL="0" indent="0" defTabSz="6858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nl-BE" sz="2000" dirty="0"/>
              <a:t> Windows Server 2012 R2 Essentials </a:t>
            </a:r>
            <a:r>
              <a:rPr lang="nl-BE" sz="2000" dirty="0" err="1"/>
              <a:t>can</a:t>
            </a:r>
            <a:r>
              <a:rPr lang="nl-BE" sz="2000" dirty="0"/>
              <a:t> </a:t>
            </a:r>
            <a:r>
              <a:rPr lang="nl-BE" sz="2000" dirty="0" err="1"/>
              <a:t>be</a:t>
            </a:r>
            <a:r>
              <a:rPr lang="nl-BE" sz="2000" dirty="0"/>
              <a:t> </a:t>
            </a:r>
            <a:r>
              <a:rPr lang="nl-BE" sz="2000" dirty="0" err="1"/>
              <a:t>installed</a:t>
            </a:r>
            <a:r>
              <a:rPr lang="nl-BE" sz="2000" dirty="0"/>
              <a:t> as a member server in a domain.</a:t>
            </a:r>
          </a:p>
          <a:p>
            <a:pPr marL="342900" lvl="1" indent="0" defTabSz="6858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nl-BE" sz="2000" dirty="0"/>
              <a:t>Windows Server 2012 R2 Essentials </a:t>
            </a:r>
            <a:r>
              <a:rPr lang="nl-BE" sz="2000" dirty="0" err="1"/>
              <a:t>can</a:t>
            </a:r>
            <a:r>
              <a:rPr lang="nl-BE" sz="2000" dirty="0"/>
              <a:t> </a:t>
            </a:r>
            <a:r>
              <a:rPr lang="nl-BE" sz="2000" dirty="0" err="1"/>
              <a:t>be</a:t>
            </a:r>
            <a:r>
              <a:rPr lang="nl-BE" sz="2000" dirty="0"/>
              <a:t> </a:t>
            </a:r>
            <a:r>
              <a:rPr lang="nl-BE" sz="2000" dirty="0" err="1"/>
              <a:t>installed</a:t>
            </a:r>
            <a:r>
              <a:rPr lang="nl-BE" sz="2000" dirty="0"/>
              <a:t> on a </a:t>
            </a:r>
            <a:r>
              <a:rPr lang="nl-BE" sz="2000" dirty="0" err="1"/>
              <a:t>physical</a:t>
            </a:r>
            <a:r>
              <a:rPr lang="nl-BE" sz="2000" dirty="0"/>
              <a:t> server or as a virtual machine,</a:t>
            </a:r>
            <a:br>
              <a:rPr lang="nl-BE" sz="2000" dirty="0"/>
            </a:br>
            <a:r>
              <a:rPr lang="nl-BE" sz="2000" dirty="0"/>
              <a:t> </a:t>
            </a:r>
            <a:r>
              <a:rPr lang="nl-BE" sz="2000" dirty="0" err="1"/>
              <a:t>depending</a:t>
            </a:r>
            <a:r>
              <a:rPr lang="nl-BE" sz="2000" dirty="0"/>
              <a:t> on the </a:t>
            </a:r>
            <a:r>
              <a:rPr lang="nl-BE" sz="2000" dirty="0" err="1"/>
              <a:t>OEM’s</a:t>
            </a:r>
            <a:r>
              <a:rPr lang="nl-BE" sz="2000" dirty="0"/>
              <a:t> </a:t>
            </a:r>
            <a:r>
              <a:rPr lang="nl-BE" sz="2000" dirty="0" err="1"/>
              <a:t>configuration</a:t>
            </a:r>
            <a:r>
              <a:rPr lang="nl-BE" sz="2000" dirty="0"/>
              <a:t>. </a:t>
            </a:r>
          </a:p>
          <a:p>
            <a:pPr marL="0" indent="0" defTabSz="6858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nl-BE" sz="2000" dirty="0"/>
          </a:p>
          <a:p>
            <a:pPr marL="0" indent="0" defTabSz="6858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000" dirty="0"/>
              <a:t> You can have more than one server running Windows Server 2012 R2 Essentials in your network.</a:t>
            </a:r>
          </a:p>
          <a:p>
            <a:pPr marL="0" indent="0" defTabSz="6858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000" dirty="0"/>
              <a:t> As part of your installation process, you can opt to install Windows Server 2012 R2 Essentials as a virtual machine by following instructions in a wizard.</a:t>
            </a:r>
            <a:endParaRPr lang="nl-BE" sz="2000" dirty="0"/>
          </a:p>
        </p:txBody>
      </p:sp>
    </p:spTree>
    <p:extLst>
      <p:ext uri="{BB962C8B-B14F-4D97-AF65-F5344CB8AC3E}">
        <p14:creationId xmlns:p14="http://schemas.microsoft.com/office/powerpoint/2010/main" val="3209893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Client Deployment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chemeClr val="tx1"/>
                </a:solidFill>
              </a:rPr>
              <a:t>The Connector can be used to connect to a server running Windows Server 2012 R2 Essentials from a remote location.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    The Connector can trigger automatic VPN dialing in domain-joined clients, so that customers can always be connected to Windows Server 2012 R2 Essentials when they are working off premise.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    The Connector can be configured to connect to other servers running Windows Server 2012 R2 Essentials without reinstallation.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    The Connector performance has been improved by reducing its memory and CPU usage.</a:t>
            </a:r>
            <a:endParaRPr lang="nl-B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7241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Users &amp; </a:t>
            </a:r>
            <a:r>
              <a:rPr lang="nl-BE" dirty="0" err="1" smtClean="0"/>
              <a:t>Groups</a:t>
            </a:r>
            <a:endParaRPr lang="nl-BE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454347" y="1988840"/>
            <a:ext cx="8235305" cy="2431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indent="0" defTabSz="6858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nl-BE" sz="1350" dirty="0"/>
          </a:p>
          <a:p>
            <a:pPr marL="0" indent="0" defTabSz="6858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nl-BE" sz="2000" dirty="0" err="1"/>
              <a:t>You</a:t>
            </a:r>
            <a:r>
              <a:rPr lang="nl-BE" sz="2000" dirty="0"/>
              <a:t> </a:t>
            </a:r>
            <a:r>
              <a:rPr lang="nl-BE" sz="2000" dirty="0" err="1"/>
              <a:t>can</a:t>
            </a:r>
            <a:r>
              <a:rPr lang="nl-BE" sz="2000" dirty="0"/>
              <a:t> </a:t>
            </a:r>
            <a:r>
              <a:rPr lang="nl-BE" sz="2000" dirty="0" err="1"/>
              <a:t>create</a:t>
            </a:r>
            <a:r>
              <a:rPr lang="nl-BE" sz="2000" dirty="0"/>
              <a:t> user </a:t>
            </a:r>
            <a:r>
              <a:rPr lang="nl-BE" sz="2000" dirty="0" err="1"/>
              <a:t>groups</a:t>
            </a:r>
            <a:r>
              <a:rPr lang="nl-BE" sz="2000" dirty="0"/>
              <a:t> </a:t>
            </a:r>
            <a:r>
              <a:rPr lang="nl-BE" sz="2000" dirty="0" err="1"/>
              <a:t>and</a:t>
            </a:r>
            <a:r>
              <a:rPr lang="nl-BE" sz="2000" dirty="0"/>
              <a:t> </a:t>
            </a:r>
            <a:r>
              <a:rPr lang="nl-BE" sz="2000" dirty="0" err="1"/>
              <a:t>add</a:t>
            </a:r>
            <a:r>
              <a:rPr lang="nl-BE" sz="2000" dirty="0"/>
              <a:t> user accounts </a:t>
            </a:r>
            <a:r>
              <a:rPr lang="nl-BE" sz="2000" dirty="0" err="1"/>
              <a:t>to</a:t>
            </a:r>
            <a:r>
              <a:rPr lang="nl-BE" sz="2000" dirty="0"/>
              <a:t> </a:t>
            </a:r>
            <a:r>
              <a:rPr lang="nl-BE" sz="2000" dirty="0" err="1"/>
              <a:t>them</a:t>
            </a:r>
            <a:r>
              <a:rPr lang="nl-BE" sz="2000" dirty="0"/>
              <a:t>. </a:t>
            </a:r>
          </a:p>
          <a:p>
            <a:pPr marL="0" indent="0" defTabSz="6858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nl-BE" sz="2000" dirty="0"/>
              <a:t>User account </a:t>
            </a:r>
            <a:r>
              <a:rPr lang="nl-BE" sz="2000" dirty="0" err="1"/>
              <a:t>permissions</a:t>
            </a:r>
            <a:r>
              <a:rPr lang="nl-BE" sz="2000" dirty="0"/>
              <a:t> </a:t>
            </a:r>
            <a:r>
              <a:rPr lang="nl-BE" sz="2000" dirty="0" err="1"/>
              <a:t>can</a:t>
            </a:r>
            <a:r>
              <a:rPr lang="nl-BE" sz="2000" dirty="0"/>
              <a:t> </a:t>
            </a:r>
            <a:r>
              <a:rPr lang="nl-BE" sz="2000" dirty="0" err="1"/>
              <a:t>be</a:t>
            </a:r>
            <a:r>
              <a:rPr lang="nl-BE" sz="2000" dirty="0"/>
              <a:t> </a:t>
            </a:r>
            <a:r>
              <a:rPr lang="nl-BE" sz="2000" dirty="0" err="1"/>
              <a:t>managed</a:t>
            </a:r>
            <a:r>
              <a:rPr lang="nl-BE" sz="2000" dirty="0"/>
              <a:t> </a:t>
            </a:r>
            <a:r>
              <a:rPr lang="nl-BE" sz="2000" dirty="0" err="1"/>
              <a:t>through</a:t>
            </a:r>
            <a:r>
              <a:rPr lang="nl-BE" sz="2000" dirty="0"/>
              <a:t> </a:t>
            </a:r>
            <a:r>
              <a:rPr lang="nl-BE" sz="2000" dirty="0" err="1"/>
              <a:t>their</a:t>
            </a:r>
            <a:r>
              <a:rPr lang="nl-BE" sz="2000" dirty="0"/>
              <a:t> user </a:t>
            </a:r>
            <a:r>
              <a:rPr lang="nl-BE" sz="2000" dirty="0" err="1"/>
              <a:t>group</a:t>
            </a:r>
            <a:r>
              <a:rPr lang="nl-BE" sz="2000" dirty="0"/>
              <a:t> </a:t>
            </a:r>
            <a:r>
              <a:rPr lang="nl-BE" sz="2000" dirty="0" err="1"/>
              <a:t>memberships</a:t>
            </a:r>
            <a:r>
              <a:rPr lang="nl-BE" sz="2000" dirty="0"/>
              <a:t>.</a:t>
            </a:r>
            <a:br>
              <a:rPr lang="nl-BE" sz="2000" dirty="0"/>
            </a:br>
            <a:r>
              <a:rPr lang="nl-BE" sz="2000" dirty="0"/>
              <a:t/>
            </a:r>
            <a:br>
              <a:rPr lang="nl-BE" sz="2000" dirty="0"/>
            </a:br>
            <a:endParaRPr lang="nl-BE" sz="2000" dirty="0"/>
          </a:p>
          <a:p>
            <a:pPr marL="0" indent="0" defTabSz="6858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nl-BE" sz="2000" dirty="0" err="1"/>
              <a:t>If</a:t>
            </a:r>
            <a:r>
              <a:rPr lang="nl-BE" sz="2000" dirty="0"/>
              <a:t> </a:t>
            </a:r>
            <a:r>
              <a:rPr lang="nl-BE" sz="2000" dirty="0" err="1"/>
              <a:t>your</a:t>
            </a:r>
            <a:r>
              <a:rPr lang="nl-BE" sz="2000" dirty="0"/>
              <a:t> server is </a:t>
            </a:r>
            <a:r>
              <a:rPr lang="nl-BE" sz="2000" dirty="0" err="1"/>
              <a:t>integrated</a:t>
            </a:r>
            <a:r>
              <a:rPr lang="nl-BE" sz="2000" dirty="0"/>
              <a:t> </a:t>
            </a:r>
            <a:r>
              <a:rPr lang="nl-BE" sz="2000" dirty="0" err="1"/>
              <a:t>with</a:t>
            </a:r>
            <a:r>
              <a:rPr lang="nl-BE" sz="2000" dirty="0"/>
              <a:t> Office 365, </a:t>
            </a:r>
            <a:br>
              <a:rPr lang="nl-BE" sz="2000" dirty="0"/>
            </a:br>
            <a:r>
              <a:rPr lang="nl-BE" sz="2000" dirty="0" err="1"/>
              <a:t>you</a:t>
            </a:r>
            <a:r>
              <a:rPr lang="nl-BE" sz="2000" dirty="0"/>
              <a:t> </a:t>
            </a:r>
            <a:r>
              <a:rPr lang="nl-BE" sz="2000" dirty="0" err="1"/>
              <a:t>can</a:t>
            </a:r>
            <a:r>
              <a:rPr lang="nl-BE" sz="2000" dirty="0"/>
              <a:t> manage </a:t>
            </a:r>
            <a:r>
              <a:rPr lang="nl-BE" sz="2000" dirty="0" err="1"/>
              <a:t>your</a:t>
            </a:r>
            <a:r>
              <a:rPr lang="nl-BE" sz="2000" dirty="0"/>
              <a:t> Office 365 </a:t>
            </a:r>
            <a:r>
              <a:rPr lang="nl-BE" sz="2000" dirty="0" err="1"/>
              <a:t>distribution</a:t>
            </a:r>
            <a:r>
              <a:rPr lang="nl-BE" sz="2000" dirty="0"/>
              <a:t> </a:t>
            </a:r>
            <a:r>
              <a:rPr lang="nl-BE" sz="2000" dirty="0" err="1"/>
              <a:t>groups</a:t>
            </a:r>
            <a:r>
              <a:rPr lang="nl-BE" sz="2000" dirty="0"/>
              <a:t> </a:t>
            </a:r>
            <a:r>
              <a:rPr lang="nl-BE" sz="2000" dirty="0" err="1"/>
              <a:t>from</a:t>
            </a:r>
            <a:r>
              <a:rPr lang="nl-BE" sz="2000" dirty="0"/>
              <a:t> the Dashboard. </a:t>
            </a:r>
          </a:p>
        </p:txBody>
      </p:sp>
    </p:spTree>
    <p:extLst>
      <p:ext uri="{BB962C8B-B14F-4D97-AF65-F5344CB8AC3E}">
        <p14:creationId xmlns:p14="http://schemas.microsoft.com/office/powerpoint/2010/main" val="1279645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Server Storage</a:t>
            </a:r>
            <a:endParaRPr lang="nl-BE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295733" y="1988840"/>
            <a:ext cx="8552534" cy="22159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indent="0" defTabSz="6858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nl-BE" sz="1350" dirty="0">
              <a:latin typeface="Arial" panose="020B0604020202020204" pitchFamily="34" charset="0"/>
            </a:endParaRPr>
          </a:p>
          <a:p>
            <a:pPr marL="0" indent="0" defTabSz="6858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nl-BE" sz="1800" dirty="0"/>
              <a:t>Folder management on a second server in a Windows Server 2012 R2 Essentials </a:t>
            </a:r>
            <a:r>
              <a:rPr lang="nl-BE" sz="1800" dirty="0" err="1"/>
              <a:t>network</a:t>
            </a:r>
            <a:endParaRPr lang="nl-BE" sz="1800" dirty="0"/>
          </a:p>
          <a:p>
            <a:pPr marL="342900" lvl="1" indent="0" defTabSz="6858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1800" dirty="0"/>
              <a:t>You can create shared folders on a secondary server </a:t>
            </a:r>
            <a:br>
              <a:rPr lang="en-US" sz="1800" dirty="0"/>
            </a:br>
            <a:r>
              <a:rPr lang="en-US" sz="1800" dirty="0"/>
              <a:t>while keeping the same Universal Naming Convention (UNC) path prefix.</a:t>
            </a:r>
          </a:p>
          <a:p>
            <a:pPr marL="0" indent="0" defTabSz="6858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nl-BE" sz="1800" dirty="0"/>
          </a:p>
          <a:p>
            <a:pPr marL="0" indent="0" defTabSz="6858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nl-BE" sz="1800" dirty="0"/>
              <a:t>Server Folder quota </a:t>
            </a:r>
            <a:endParaRPr lang="en-US" sz="1800" dirty="0"/>
          </a:p>
          <a:p>
            <a:pPr marL="342900" lvl="1" indent="0" defTabSz="6858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1800" dirty="0"/>
              <a:t>You can specify a space quota for a Server Folder. </a:t>
            </a:r>
            <a:br>
              <a:rPr lang="en-US" sz="1800" dirty="0"/>
            </a:br>
            <a:r>
              <a:rPr lang="en-US" sz="1800" dirty="0"/>
              <a:t>You receive an alert when a Server Folder size grows beyond its defined quota.</a:t>
            </a:r>
            <a:endParaRPr lang="nl-BE" sz="1800" dirty="0"/>
          </a:p>
        </p:txBody>
      </p:sp>
    </p:spTree>
    <p:extLst>
      <p:ext uri="{BB962C8B-B14F-4D97-AF65-F5344CB8AC3E}">
        <p14:creationId xmlns:p14="http://schemas.microsoft.com/office/powerpoint/2010/main" val="926730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Data </a:t>
            </a:r>
            <a:r>
              <a:rPr lang="nl-BE" dirty="0" err="1" smtClean="0"/>
              <a:t>PROTection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Windows Server 2012 R2 Essentials includes improved File History.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File History backups are configured per user instead of per device. 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Also, you can automatically restore your data through File History backups on a new computer, if your old computer is no longer functional or is unavailable.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The first time you log on to your new computer in the network, you are prompted to restore your files from your File History backups.</a:t>
            </a:r>
            <a:endParaRPr lang="nl-B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0434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Health </a:t>
            </a:r>
            <a:r>
              <a:rPr lang="nl-BE" dirty="0" err="1" smtClean="0"/>
              <a:t>reports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Health Reports is integrated with Windows Server 2012 R2 Essentials, and it no longer needs to be installed as an add-in.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The Home page includes the Alerts and Reports tabs. Depending on your business needs, you can customize the system health reports to display items that you want to monitor</a:t>
            </a:r>
            <a:endParaRPr lang="nl-B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81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Office 365 </a:t>
            </a:r>
            <a:r>
              <a:rPr lang="nl-BE" dirty="0" err="1" smtClean="0"/>
              <a:t>integrAtion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The following functionalities are available when Office 365 is integrated with Windows Server 2012 R2 Essentials: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SharePoint Libraries </a:t>
            </a:r>
            <a:r>
              <a:rPr lang="en-US" dirty="0" smtClean="0">
                <a:solidFill>
                  <a:schemeClr val="tx1"/>
                </a:solidFill>
              </a:rPr>
              <a:t>management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/>
              <a:t>Manage your Office 365 SharePoint Libraries from the Dashboard.</a:t>
            </a:r>
            <a:endParaRPr lang="en-US" dirty="0">
              <a:solidFill>
                <a:schemeClr val="tx1"/>
              </a:solidFill>
            </a:endParaRPr>
          </a:p>
          <a:p>
            <a:pPr lvl="1"/>
            <a:r>
              <a:rPr lang="en-US" dirty="0">
                <a:solidFill>
                  <a:schemeClr val="tx1"/>
                </a:solidFill>
              </a:rPr>
              <a:t>Office 365 distribution groups </a:t>
            </a:r>
            <a:r>
              <a:rPr lang="en-US" dirty="0" smtClean="0">
                <a:solidFill>
                  <a:schemeClr val="tx1"/>
                </a:solidFill>
              </a:rPr>
              <a:t>management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/>
              <a:t>Manage your Office 365 distribution groups from the Dashboard.</a:t>
            </a:r>
            <a:endParaRPr lang="nl-B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8762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MOBILE DEVICES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If your server is integrated with Office 365, you can manage your mobile devices by using the Exchange Active Sync functionalities, for example, you can define email access from a mobile device, set up password policies, and perform a remote wipe of the mobile device.</a:t>
            </a:r>
            <a:endParaRPr lang="nl-B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0165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 template technine</Template>
  <TotalTime>37</TotalTime>
  <Words>481</Words>
  <Application>Microsoft Office PowerPoint</Application>
  <PresentationFormat>On-screen Show (4:3)</PresentationFormat>
  <Paragraphs>55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Kantoorthema</vt:lpstr>
      <vt:lpstr>PowerPoint Presentation</vt:lpstr>
      <vt:lpstr>Server Deployment</vt:lpstr>
      <vt:lpstr>Client Deployment</vt:lpstr>
      <vt:lpstr>Users &amp; Groups</vt:lpstr>
      <vt:lpstr>Server Storage</vt:lpstr>
      <vt:lpstr>Data PROTection</vt:lpstr>
      <vt:lpstr>Health reports</vt:lpstr>
      <vt:lpstr>Office 365 integrAtion</vt:lpstr>
      <vt:lpstr>MOBILE DEVICES</vt:lpstr>
      <vt:lpstr>Client Full system restore</vt:lpstr>
      <vt:lpstr>Remote web access</vt:lpstr>
      <vt:lpstr>PowerPoint Presentation</vt:lpstr>
    </vt:vector>
  </TitlesOfParts>
  <Company>Integreat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Bart Bultinck</dc:creator>
  <cp:lastModifiedBy>Bart Bultinck</cp:lastModifiedBy>
  <cp:revision>3</cp:revision>
  <dcterms:created xsi:type="dcterms:W3CDTF">2013-11-13T12:01:59Z</dcterms:created>
  <dcterms:modified xsi:type="dcterms:W3CDTF">2013-11-13T12:39:32Z</dcterms:modified>
</cp:coreProperties>
</file>